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344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351" r:id="rId18"/>
    <p:sldId id="274" r:id="rId19"/>
    <p:sldId id="275" r:id="rId20"/>
    <p:sldId id="352" r:id="rId21"/>
    <p:sldId id="353" r:id="rId22"/>
    <p:sldId id="276" r:id="rId23"/>
    <p:sldId id="277" r:id="rId24"/>
    <p:sldId id="278" r:id="rId25"/>
    <p:sldId id="279" r:id="rId26"/>
    <p:sldId id="280" r:id="rId27"/>
    <p:sldId id="35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55" r:id="rId39"/>
    <p:sldId id="318" r:id="rId40"/>
    <p:sldId id="345" r:id="rId41"/>
    <p:sldId id="319" r:id="rId42"/>
    <p:sldId id="346" r:id="rId43"/>
    <p:sldId id="348" r:id="rId44"/>
    <p:sldId id="320" r:id="rId45"/>
    <p:sldId id="347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4" r:id="rId57"/>
    <p:sldId id="335" r:id="rId58"/>
    <p:sldId id="336" r:id="rId59"/>
    <p:sldId id="349" r:id="rId60"/>
    <p:sldId id="350" r:id="rId61"/>
    <p:sldId id="35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 snapToObjects="1" showGuides="1">
      <p:cViewPr>
        <p:scale>
          <a:sx n="86" d="100"/>
          <a:sy n="86" d="100"/>
        </p:scale>
        <p:origin x="296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1" Type="http://schemas.openxmlformats.org/officeDocument/2006/relationships/image" Target="../media/image23.emf"/><Relationship Id="rId2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3.png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23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image" Target="../media/image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1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tiff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9.emf"/><Relationship Id="rId10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Excel_Worksheet7.xlsx"/><Relationship Id="rId4" Type="http://schemas.openxmlformats.org/officeDocument/2006/relationships/image" Target="../media/image13.png"/><Relationship Id="rId5" Type="http://schemas.openxmlformats.org/officeDocument/2006/relationships/package" Target="../embeddings/Microsoft_Excel_Worksheet8.xlsx"/><Relationship Id="rId6" Type="http://schemas.openxmlformats.org/officeDocument/2006/relationships/image" Target="../media/image14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7.emf"/><Relationship Id="rId5" Type="http://schemas.openxmlformats.org/officeDocument/2006/relationships/package" Target="../embeddings/Microsoft_Excel_Worksheet9.xlsx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10" Type="http://schemas.openxmlformats.org/officeDocument/2006/relationships/oleObject" Target="../embeddings/oleObject16.bin"/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8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29.emf"/><Relationship Id="rId15" Type="http://schemas.openxmlformats.org/officeDocument/2006/relationships/oleObject" Target="../embeddings/oleObject19.bin"/><Relationship Id="rId16" Type="http://schemas.openxmlformats.org/officeDocument/2006/relationships/image" Target="../media/image30.emf"/><Relationship Id="rId17" Type="http://schemas.openxmlformats.org/officeDocument/2006/relationships/oleObject" Target="../embeddings/oleObject20.bin"/><Relationship Id="rId18" Type="http://schemas.openxmlformats.org/officeDocument/2006/relationships/image" Target="../media/image3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4.bin"/><Relationship Id="rId8" Type="http://schemas.openxmlformats.org/officeDocument/2006/relationships/oleObject" Target="../embeddings/oleObject15.bin"/><Relationship Id="rId9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Relationship Id="rId3" Type="http://schemas.openxmlformats.org/officeDocument/2006/relationships/image" Target="../media/image4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14: Distributional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</a:t>
            </a:r>
            <a:r>
              <a:rPr lang="en-US" dirty="0" err="1" smtClean="0"/>
              <a:t>Navid</a:t>
            </a:r>
            <a:r>
              <a:rPr lang="en-US" dirty="0" smtClean="0"/>
              <a:t> </a:t>
            </a:r>
            <a:r>
              <a:rPr lang="en-US" dirty="0" err="1" smtClean="0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October 13, 2017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Very sparse! (~ 50,000 x 50,000)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4018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354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68212" y="4851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621012" y="4851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7543799" y="711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7528815" y="3048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97984" y="3530600"/>
          <a:ext cx="1065106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84" y="3530600"/>
                        <a:ext cx="1065106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866901"/>
            <a:ext cx="11347939" cy="1257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2981" y="576580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9200" y="583993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(~98%)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/>
              <a:t>First-order co-occurrence (</a:t>
            </a:r>
            <a:r>
              <a:rPr lang="en-US" sz="3733" b="1" dirty="0"/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/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/>
              <a:t>Second-order co-occurrence (</a:t>
            </a:r>
            <a:r>
              <a:rPr lang="en-US" sz="3733" b="1" dirty="0"/>
              <a:t>paradigmatic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/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Q1b-d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HW5 due </a:t>
            </a:r>
            <a:r>
              <a:rPr lang="en-US" dirty="0" smtClean="0"/>
              <a:t>Friday, 10/27</a:t>
            </a:r>
            <a:endParaRPr lang="en-US" dirty="0" smtClean="0"/>
          </a:p>
          <a:p>
            <a:r>
              <a:rPr lang="en-US" dirty="0" smtClean="0"/>
              <a:t>HW6 comes out today</a:t>
            </a:r>
          </a:p>
          <a:p>
            <a:pPr lvl="1"/>
            <a:r>
              <a:rPr lang="en-US" dirty="0" smtClean="0"/>
              <a:t>It's </a:t>
            </a:r>
            <a:r>
              <a:rPr lang="en-US" dirty="0" smtClean="0"/>
              <a:t>a bit long</a:t>
            </a:r>
            <a:r>
              <a:rPr lang="en-US" dirty="0" smtClean="0"/>
              <a:t>!</a:t>
            </a:r>
            <a:endParaRPr lang="en-US" dirty="0" smtClean="0"/>
          </a:p>
          <a:p>
            <a:pPr lvl="1"/>
            <a:r>
              <a:rPr lang="en-US" dirty="0" smtClean="0"/>
              <a:t>But you have an extra week to do it (due 11/10, not 11/3)</a:t>
            </a:r>
          </a:p>
          <a:p>
            <a:r>
              <a:rPr lang="en-US" dirty="0" smtClean="0"/>
              <a:t>HW7 will now come out 11/10 and be due 12/1</a:t>
            </a:r>
          </a:p>
          <a:p>
            <a:pPr lvl="1"/>
            <a:r>
              <a:rPr lang="en-US" dirty="0" smtClean="0"/>
              <a:t>also 3 weeks, but one of them is thanksgiving week, so effectively 2 weeks</a:t>
            </a:r>
          </a:p>
          <a:p>
            <a:r>
              <a:rPr lang="en-US" dirty="0" smtClean="0"/>
              <a:t>No HW8; everyone receives full credit for the 'phantom homework'</a:t>
            </a:r>
          </a:p>
          <a:p>
            <a:r>
              <a:rPr lang="en-US" dirty="0" smtClean="0"/>
              <a:t>IE part 2 Wednesday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Marcu</a:t>
            </a:r>
            <a:r>
              <a:rPr lang="en-US" dirty="0" smtClean="0"/>
              <a:t> (and intro to MT) next 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idterm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49417" cy="4654688"/>
          </a:xfrm>
        </p:spPr>
        <p:txBody>
          <a:bodyPr/>
          <a:lstStyle/>
          <a:p>
            <a:r>
              <a:rPr lang="en-US" dirty="0" smtClean="0"/>
              <a:t>Grades should be released this weekend</a:t>
            </a:r>
          </a:p>
          <a:p>
            <a:r>
              <a:rPr lang="en-US" dirty="0" smtClean="0"/>
              <a:t>65+ = top third = "A- or better" on the test (15%)</a:t>
            </a:r>
          </a:p>
          <a:p>
            <a:r>
              <a:rPr lang="en-US" dirty="0" smtClean="0"/>
              <a:t>Final determination of rescaling will happen after final grades are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17" y="1997765"/>
            <a:ext cx="635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/>
                      <m:t>to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/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</a:p>
              <a:p>
                <a:pPr marL="914377" lvl="2" indent="-457189"/>
                <a:r>
                  <a:rPr lang="en-US" sz="3200" dirty="0"/>
                  <a:t>Things are co-occurring </a:t>
                </a:r>
                <a:r>
                  <a:rPr lang="en-US" sz="3200" b="1" dirty="0"/>
                  <a:t>less than </a:t>
                </a:r>
                <a:r>
                  <a:rPr lang="en-US" sz="3200" dirty="0"/>
                  <a:t>we expect by chance</a:t>
                </a:r>
              </a:p>
              <a:p>
                <a:pPr marL="914377" lvl="2" indent="-457189"/>
                <a:r>
                  <a:rPr lang="en-US" sz="3200" dirty="0"/>
                  <a:t>Unreliable without enormous corpora</a:t>
                </a:r>
              </a:p>
              <a:p>
                <a:pPr marL="1371566" lvl="3" indent="-457189"/>
                <a:r>
                  <a:rPr lang="en-US" sz="2667" dirty="0"/>
                  <a:t>Imagine 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/>
                  <a:t>Plus it’s not clear people are good at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 rotWithShape="0">
                <a:blip r:embed="rId3"/>
                <a:stretch>
                  <a:fillRect l="-1122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0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1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2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4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5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6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7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row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column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in table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of all cells = 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</a:t>
            </a:r>
            <a:r>
              <a:rPr lang="en-US" sz="3200" dirty="0" smtClean="0"/>
              <a:t>57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PMI(w, count)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PPMI(w, count)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 2a-b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  <a:gridCol w="17272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computer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8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9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0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1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2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3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4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5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6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Q 2c-d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</a:t>
            </a:r>
            <a:r>
              <a:rPr lang="en-US"/>
              <a:t>meaning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= vector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61040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13621" y="399585"/>
            <a:ext cx="4151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Feed-Forward </a:t>
            </a:r>
          </a:p>
          <a:p>
            <a:r>
              <a:rPr lang="en-US" sz="3200" dirty="0" smtClean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2880" y="2527188"/>
            <a:ext cx="41839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We characterized words</a:t>
            </a:r>
          </a:p>
          <a:p>
            <a:r>
              <a:rPr lang="en-US" sz="3200" dirty="0" smtClean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2880" y="3912643"/>
            <a:ext cx="4442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1664" y="4805655"/>
            <a:ext cx="2400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Let's use that</a:t>
            </a:r>
          </a:p>
          <a:p>
            <a:r>
              <a:rPr lang="en-US" sz="3200" dirty="0" smtClean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914377" lvl="2" indent="-457189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914377" lvl="2" indent="-457189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care about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diagram on its 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83355" y="6017567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nonlinearity!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 smtClean="0"/>
              <a:t>v</a:t>
            </a:r>
            <a:r>
              <a:rPr lang="en-US" dirty="0" smtClean="0"/>
              <a:t>′, in output matrix C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5333" i="1" baseline="-25000" dirty="0" err="1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48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4800" i="1" baseline="-25000" dirty="0" err="1"/>
              <a:t>j</a:t>
            </a:r>
            <a:r>
              <a:rPr lang="en-US" dirty="0"/>
              <a:t>).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is computed from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Remember: two vectors are similar if they have a high dot product</a:t>
            </a:r>
          </a:p>
          <a:p>
            <a:pPr lvl="1"/>
            <a:r>
              <a:rPr lang="en-US" sz="3200" dirty="0"/>
              <a:t>Cosine is just a normalized dot product</a:t>
            </a:r>
          </a:p>
          <a:p>
            <a:r>
              <a:rPr lang="en-US" sz="3733" dirty="0"/>
              <a:t>So:</a:t>
            </a:r>
          </a:p>
          <a:p>
            <a:pPr lvl="1"/>
            <a:r>
              <a:rPr lang="en-US" sz="3200" dirty="0"/>
              <a:t>Similarity(</a:t>
            </a:r>
            <a:r>
              <a:rPr lang="en-US" sz="3200" dirty="0" err="1"/>
              <a:t>j,k</a:t>
            </a:r>
            <a:r>
              <a:rPr lang="en-US" sz="3200" dirty="0"/>
              <a:t>)  ∝ </a:t>
            </a:r>
            <a:r>
              <a:rPr lang="en-US" sz="3200" dirty="0" err="1" smtClean="0"/>
              <a:t>v'</a:t>
            </a:r>
            <a:r>
              <a:rPr lang="en-US" sz="4267" baseline="-25000" dirty="0" err="1" smtClean="0"/>
              <a:t>k</a:t>
            </a:r>
            <a:r>
              <a:rPr lang="en-US" sz="4267" baseline="-25000" dirty="0" smtClean="0"/>
              <a:t> </a:t>
            </a:r>
            <a:r>
              <a:rPr lang="en-US" sz="3200" dirty="0"/>
              <a:t>∙ </a:t>
            </a:r>
            <a:r>
              <a:rPr lang="en-US" sz="3200" dirty="0" err="1"/>
              <a:t>v</a:t>
            </a:r>
            <a:r>
              <a:rPr lang="en-US" sz="4267" baseline="-25000" dirty="0" err="1"/>
              <a:t>j</a:t>
            </a:r>
            <a:endParaRPr lang="en-US" sz="4267" baseline="-25000" dirty="0"/>
          </a:p>
          <a:p>
            <a:r>
              <a:rPr lang="en-US" sz="3733" dirty="0"/>
              <a:t>We’ll need to normalize to get a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dot products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48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4800" i="1" dirty="0" err="1" smtClean="0">
                <a:latin typeface="Times New Roman" charset="0"/>
                <a:ea typeface="Times New Roman" charset="0"/>
                <a:cs typeface="Times New Roman" charset="0"/>
              </a:rPr>
              <a:t>v'</a:t>
            </a:r>
            <a:r>
              <a:rPr lang="en-US" sz="5867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5867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5867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∈|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sz="4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5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</a:t>
            </a:r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4267" baseline="-25000" dirty="0" err="1"/>
              <a:t>j</a:t>
            </a:r>
            <a:r>
              <a:rPr lang="en-US" dirty="0" smtClean="0"/>
              <a:t> and </a:t>
            </a:r>
            <a:r>
              <a:rPr lang="en-US" dirty="0" err="1" smtClean="0"/>
              <a:t>v'</a:t>
            </a:r>
            <a:r>
              <a:rPr lang="en-US" sz="4267" baseline="-25000" dirty="0" err="1" smtClean="0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4800" baseline="-25000" dirty="0" err="1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</a:p>
          <a:p>
            <a:r>
              <a:rPr lang="en-US" dirty="0" smtClean="0"/>
              <a:t>In practice we usually 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some initial </a:t>
            </a:r>
            <a:r>
              <a:rPr lang="en-US" dirty="0" err="1" smtClean="0"/>
              <a:t>embeddings</a:t>
            </a:r>
            <a:r>
              <a:rPr lang="en-US" dirty="0" smtClean="0"/>
              <a:t> (e.g., random)</a:t>
            </a:r>
          </a:p>
          <a:p>
            <a:r>
              <a:rPr lang="en-US" dirty="0" smtClean="0"/>
              <a:t>iteratively </a:t>
            </a:r>
            <a:r>
              <a:rPr lang="en-US" dirty="0"/>
              <a:t>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  <a:endParaRPr lang="en-US" dirty="0" smtClean="0"/>
          </a:p>
          <a:p>
            <a:pPr lvl="1"/>
            <a:r>
              <a:rPr lang="en-US" dirty="0" smtClean="0"/>
              <a:t>less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W and C as a network for doing error </a:t>
            </a:r>
            <a:r>
              <a:rPr lang="en-US" dirty="0" err="1" smtClean="0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6933"/>
            <a:ext cx="7789333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1992324"/>
            <a:ext cx="10176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WC 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4800" i="1" baseline="-25000" dirty="0" err="1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WC</a:t>
            </a:r>
            <a:r>
              <a:rPr lang="en-US" i="1" baseline="30000" dirty="0" smtClean="0"/>
              <a:t>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3733" baseline="30000" dirty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</a:t>
            </a:r>
            <a:r>
              <a:rPr lang="en-US" dirty="0" smtClean="0"/>
              <a:t>words/phrases </a:t>
            </a:r>
            <a:r>
              <a:rPr lang="en-US" dirty="0" smtClean="0"/>
              <a:t>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Note: phrases chosen via recursive </a:t>
            </a:r>
            <a:r>
              <a:rPr lang="en-US" smtClean="0"/>
              <a:t>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support technologies like question answering, we need ways to reason computationally about </a:t>
            </a:r>
            <a:r>
              <a:rPr lang="en-US" b="1" dirty="0" smtClean="0"/>
              <a:t>meaning</a:t>
            </a:r>
            <a:r>
              <a:rPr lang="en-US" dirty="0" smtClean="0"/>
              <a:t>. </a:t>
            </a:r>
            <a:r>
              <a:rPr lang="en-US" b="1" dirty="0" smtClean="0"/>
              <a:t>Lexical semantics </a:t>
            </a:r>
            <a:r>
              <a:rPr lang="en-US" dirty="0" smtClean="0"/>
              <a:t>addresses meaning at the word level.</a:t>
            </a:r>
          </a:p>
          <a:p>
            <a:pPr lvl="1"/>
            <a:r>
              <a:rPr lang="en-US" dirty="0" smtClean="0"/>
              <a:t>Words can be ambiguous (polysemy), sometimes with related meanings, and other times with unrelated meanings (homonymy). </a:t>
            </a:r>
            <a:endParaRPr lang="en-US" dirty="0"/>
          </a:p>
          <a:p>
            <a:pPr lvl="1"/>
            <a:r>
              <a:rPr lang="en-US" dirty="0" smtClean="0"/>
              <a:t>Different words can mean the same thing (synonymy).</a:t>
            </a:r>
          </a:p>
          <a:p>
            <a:r>
              <a:rPr lang="en-US" dirty="0" smtClean="0"/>
              <a:t>Computational lexical databases, notably WordNet, organize words in terms of their meanings. </a:t>
            </a:r>
          </a:p>
          <a:p>
            <a:pPr lvl="1"/>
            <a:r>
              <a:rPr lang="en-US" dirty="0" err="1" smtClean="0"/>
              <a:t>Synsets</a:t>
            </a:r>
            <a:r>
              <a:rPr lang="en-US" dirty="0" smtClean="0"/>
              <a:t> and relations between them such as </a:t>
            </a:r>
            <a:r>
              <a:rPr lang="en-US" dirty="0" err="1" smtClean="0"/>
              <a:t>hypernymy</a:t>
            </a:r>
            <a:r>
              <a:rPr lang="en-US" dirty="0" smtClean="0"/>
              <a:t> and </a:t>
            </a:r>
            <a:r>
              <a:rPr lang="en-US" dirty="0" err="1" smtClean="0"/>
              <a:t>meronymy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of vector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 smtClean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Singular </a:t>
            </a:r>
            <a:r>
              <a:rPr lang="en-US" sz="3200" i="1" dirty="0"/>
              <a:t>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Brown </a:t>
            </a:r>
            <a:r>
              <a:rPr lang="en-US" sz="3200" i="1" dirty="0"/>
              <a:t>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similarity can be obtained by</a:t>
            </a:r>
          </a:p>
          <a:p>
            <a:pPr lvl="1"/>
            <a:r>
              <a:rPr lang="en-US" dirty="0" smtClean="0"/>
              <a:t>Consulting thesauruses such as WordNet, and using corpus-driven count statistics to combine </a:t>
            </a:r>
            <a:r>
              <a:rPr lang="en-US" b="1" dirty="0" smtClean="0"/>
              <a:t>path length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information content</a:t>
            </a:r>
            <a:endParaRPr lang="en-US" dirty="0"/>
          </a:p>
          <a:p>
            <a:pPr lvl="1"/>
            <a:r>
              <a:rPr lang="en-US" dirty="0" smtClean="0"/>
              <a:t>Characterizing a word by the other words it appears near</a:t>
            </a:r>
          </a:p>
          <a:p>
            <a:pPr lvl="2"/>
            <a:r>
              <a:rPr lang="en-US" dirty="0" smtClean="0"/>
              <a:t>Which can yield sparse count-based representations</a:t>
            </a:r>
          </a:p>
          <a:p>
            <a:pPr lvl="2"/>
            <a:r>
              <a:rPr lang="en-US" dirty="0" smtClean="0"/>
              <a:t>Or dense representations, which may be obtained by neural network-inspired methods</a:t>
            </a:r>
          </a:p>
          <a:p>
            <a:r>
              <a:rPr lang="en-US" dirty="0" smtClean="0"/>
              <a:t>Representations can be evaluated on human semantics tasks</a:t>
            </a:r>
          </a:p>
          <a:p>
            <a:pPr lvl="1"/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synonym identification</a:t>
            </a:r>
          </a:p>
          <a:p>
            <a:pPr lvl="1"/>
            <a:r>
              <a:rPr lang="en-US" dirty="0" smtClean="0"/>
              <a:t>unrelated word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Midterm Q3 (+4 if time)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count vector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14999</TotalTime>
  <Words>2293</Words>
  <Application>Microsoft Macintosh PowerPoint</Application>
  <PresentationFormat>Widescreen</PresentationFormat>
  <Paragraphs>424</Paragraphs>
  <Slides>61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Calibri</vt:lpstr>
      <vt:lpstr>Calibri (Body)</vt:lpstr>
      <vt:lpstr>Calibri (Headings)</vt:lpstr>
      <vt:lpstr>Calibri Light</vt:lpstr>
      <vt:lpstr>Cambria Math</vt:lpstr>
      <vt:lpstr>Courier</vt:lpstr>
      <vt:lpstr>Lucida Sans</vt:lpstr>
      <vt:lpstr>Lucida Sans Unicode</vt:lpstr>
      <vt:lpstr>Mangal</vt:lpstr>
      <vt:lpstr>ＭＳ Ｐゴシック</vt:lpstr>
      <vt:lpstr>Times</vt:lpstr>
      <vt:lpstr>Times New Roman</vt:lpstr>
      <vt:lpstr>Wingdings</vt:lpstr>
      <vt:lpstr>Arial</vt:lpstr>
      <vt:lpstr>Office Theme</vt:lpstr>
      <vt:lpstr>Worksheet</vt:lpstr>
      <vt:lpstr>Equation</vt:lpstr>
      <vt:lpstr>Lecture 14: Distributional Lexical Semantics </vt:lpstr>
      <vt:lpstr>Thesaurus Methods: Limitations</vt:lpstr>
      <vt:lpstr>Why vector models of meaning? computing the similarity between words</vt:lpstr>
      <vt:lpstr>Distributional models of meaning = vector-space models of meaning  = vector semantics</vt:lpstr>
      <vt:lpstr>Intuition of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Word-context matrix for word similarity</vt:lpstr>
      <vt:lpstr>Word-Word matrix Sample contexts ± 7 words</vt:lpstr>
      <vt:lpstr>Word-word matrix</vt:lpstr>
      <vt:lpstr>2 kinds of co-occurrence between 2 words</vt:lpstr>
      <vt:lpstr>Exam Q1b-d</vt:lpstr>
      <vt:lpstr>Vector Semantics</vt:lpstr>
      <vt:lpstr>Problem with raw counts</vt:lpstr>
      <vt:lpstr>Updates</vt:lpstr>
      <vt:lpstr>Midterm stats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Midterm q 2a-b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Midterm Q 2c-d</vt:lpstr>
      <vt:lpstr>Vector Semantics</vt:lpstr>
      <vt:lpstr>PowerPoint Presentation</vt:lpstr>
      <vt:lpstr>Prediction-based models: An alternative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C</vt:lpstr>
      <vt:lpstr>Learning</vt:lpstr>
      <vt:lpstr>Visualizing W and C as a network for doing error backprop</vt:lpstr>
      <vt:lpstr>One-hot vectors</vt:lpstr>
      <vt:lpstr>Skip-gram</vt:lpstr>
      <vt:lpstr>Relation between skipgrams and PMI!</vt:lpstr>
      <vt:lpstr>Properties of embeddings</vt:lpstr>
      <vt:lpstr>Embeddings capture relational meaning!</vt:lpstr>
      <vt:lpstr>Summary</vt:lpstr>
      <vt:lpstr>Summary</vt:lpstr>
      <vt:lpstr>Midterm Q3 (+4 if time)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Microsoft Office User</cp:lastModifiedBy>
  <cp:revision>45</cp:revision>
  <cp:lastPrinted>2017-10-13T06:21:27Z</cp:lastPrinted>
  <dcterms:created xsi:type="dcterms:W3CDTF">2017-10-09T17:47:11Z</dcterms:created>
  <dcterms:modified xsi:type="dcterms:W3CDTF">2017-10-20T13:02:28Z</dcterms:modified>
</cp:coreProperties>
</file>